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3"/>
    <p:sldId id="257" r:id="rId4"/>
    <p:sldId id="258" r:id="rId5"/>
    <p:sldId id="266" r:id="rId6"/>
    <p:sldId id="259" r:id="rId7"/>
    <p:sldId id="267" r:id="rId8"/>
    <p:sldId id="262" r:id="rId9"/>
    <p:sldId id="265" r:id="rId10"/>
    <p:sldId id="268" r:id="rId11"/>
    <p:sldId id="269" r:id="rId12"/>
    <p:sldId id="271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6" Type="http://schemas.openxmlformats.org/officeDocument/2006/relationships/tableStyles" Target="tableStyles.xml"/><Relationship Id="rId15" Type="http://schemas.openxmlformats.org/officeDocument/2006/relationships/viewProps" Target="viewProps.xml"/><Relationship Id="rId14" Type="http://schemas.openxmlformats.org/officeDocument/2006/relationships/presProps" Target="presProps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10089390" y="1792223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/>
                </a:solidFill>
              </a:defRPr>
            </a:lvl1pPr>
          </a:lstStyle>
          <a:p>
            <a:fld id="{5923F103-BC34-4FE4-A40E-EDDEECFDA5D0}" type="datetimeFigureOut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8959592" y="3226820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1008" y="292608"/>
            <a:ext cx="838199" cy="767687"/>
          </a:xfrm>
        </p:spPr>
        <p:txBody>
          <a:bodyPr/>
          <a:lstStyle>
            <a:lvl1pPr>
              <a:defRPr sz="2800" b="0" i="0">
                <a:latin typeface="+mj-lt"/>
              </a:defRPr>
            </a:lvl1pPr>
          </a:lstStyle>
          <a:p>
            <a:fld id="{D57F1E4F-1CFF-5643-939E-217C01CDF56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966674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6" y="553666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  <a:endParaRPr lang="ru-R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A1CC3-2375-41D4-9E03-427CAF2A4C1A}" type="datetimeFigureOut">
              <a:rPr lang="en-US" smtClean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063416"/>
            <a:ext cx="8825659" cy="1379755"/>
          </a:xfrm>
        </p:spPr>
        <p:txBody>
          <a:bodyPr/>
          <a:lstStyle>
            <a:lvl1pPr>
              <a:defRPr sz="4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6868-8199-4C2C-A5B1-63AEE139F88E}" type="datetimeFigureOut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4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6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3" name="TextBox 12"/>
          <p:cNvSpPr txBox="1"/>
          <p:nvPr/>
        </p:nvSpPr>
        <p:spPr>
          <a:xfrm>
            <a:off x="9719438" y="2631815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pPr lvl="0"/>
            <a:r>
              <a:rPr lang="en-US" sz="9600" dirty="0"/>
              <a:t>”</a:t>
            </a:r>
            <a:endParaRPr lang="en-US" sz="9600" dirty="0"/>
          </a:p>
        </p:txBody>
      </p:sp>
      <p:sp>
        <p:nvSpPr>
          <p:cNvPr id="9" name="TextBox 8"/>
          <p:cNvSpPr txBox="1"/>
          <p:nvPr/>
        </p:nvSpPr>
        <p:spPr>
          <a:xfrm>
            <a:off x="898295" y="591093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pPr lvl="0"/>
            <a:r>
              <a:rPr lang="en-US" sz="9600" dirty="0"/>
              <a:t>“</a:t>
            </a:r>
            <a:endParaRPr lang="en-US" sz="96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0517"/>
            <a:ext cx="8453906" cy="2698249"/>
          </a:xfrm>
        </p:spPr>
        <p:txBody>
          <a:bodyPr/>
          <a:lstStyle>
            <a:lvl1pPr>
              <a:defRPr sz="4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25772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  <a:endParaRPr lang="ru-RU"/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9FF7F-6988-44CC-821B-644E70CD2F73}" type="datetimeFigureOut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33068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2C299-16B2-4475-990D-751901EACC14}" type="datetimeFigureOut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17299"/>
            <a:ext cx="312916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  <a:endParaRPr lang="ru-RU"/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4" y="3193561"/>
            <a:ext cx="3129168" cy="283349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  <a:endParaRPr lang="ru-R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2"/>
            <a:ext cx="314538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  <a:endParaRPr lang="ru-RU"/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93561"/>
            <a:ext cx="3145380" cy="283349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  <a:endParaRPr lang="ru-RU"/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6700" y="2617299"/>
            <a:ext cx="3161029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  <a:endParaRPr lang="ru-RU"/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6700" y="3193561"/>
            <a:ext cx="3164719" cy="28334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  <a:endParaRPr lang="ru-RU"/>
          </a:p>
        </p:txBody>
      </p:sp>
      <p:cxnSp>
        <p:nvCxnSpPr>
          <p:cNvPr id="22" name="Straight Connector 21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86839-B9D8-4651-8783-F325ECE74E65}" type="datetimeFigureOut">
              <a:rPr lang="en-US" smtClean="0"/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2" y="4532845"/>
            <a:ext cx="30504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  <a:endParaRPr lang="ru-RU"/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2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3" y="5109107"/>
            <a:ext cx="3050437" cy="91794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  <a:endParaRPr lang="ru-R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537" y="4532846"/>
            <a:ext cx="3046766" cy="651156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  <a:endParaRPr lang="ru-RU"/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3" y="2603500"/>
            <a:ext cx="2691241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8865" y="5184002"/>
            <a:ext cx="3050438" cy="84305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  <a:endParaRPr lang="ru-RU"/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3434" y="4532847"/>
            <a:ext cx="3050438" cy="65115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  <a:endParaRPr lang="ru-RU"/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3434" y="5184001"/>
            <a:ext cx="3050437" cy="843054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  <a:endParaRPr lang="ru-RU"/>
          </a:p>
        </p:txBody>
      </p:sp>
      <p:cxnSp>
        <p:nvCxnSpPr>
          <p:cNvPr id="17" name="Straight Connector 16"/>
          <p:cNvCxnSpPr/>
          <p:nvPr/>
        </p:nvCxnSpPr>
        <p:spPr>
          <a:xfrm>
            <a:off x="4388153" y="2603500"/>
            <a:ext cx="0" cy="3517594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801905" y="2603500"/>
            <a:ext cx="0" cy="34925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84F64-32F6-45C5-931F-ADC1662401D0}" type="datetimeFigureOut">
              <a:rPr lang="en-US" smtClean="0"/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973668"/>
            <a:ext cx="8825660" cy="706964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6D93-FCAC-47E0-A2EE-787E62CA814C}" type="datetimeFigureOut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 showMasterSp="0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Rectangle 7"/>
            <p:cNvSpPr/>
            <p:nvPr/>
          </p:nvSpPr>
          <p:spPr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76756" y="1278468"/>
            <a:ext cx="1413933" cy="4748589"/>
          </a:xfrm>
        </p:spPr>
        <p:txBody>
          <a:bodyPr vert="eaVert" anchor="b" anchorCtr="0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8"/>
            <a:ext cx="6247546" cy="4748590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879A6-0FD0-4734-A311-86BFCA472E6E}" type="datetimeFigureOut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 showMasterSp="0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677645"/>
            <a:ext cx="4351023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8" y="2677644"/>
            <a:ext cx="3755379" cy="2283823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6425-0181-43F2-84FC-787E803FD2F8}" type="datetimeFigureOut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smtClean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  <a:endParaRPr lang="ru-R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  <a:endParaRPr lang="ru-RU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0" y="3179762"/>
            <a:ext cx="4825159" cy="2840039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smtClean="0"/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smtClean="0"/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 showMasterSp="0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smtClean="0"/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 showMasterSp="0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295400"/>
            <a:ext cx="2793159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5" cy="4572000"/>
          </a:xfrm>
        </p:spPr>
        <p:txBody>
          <a:bodyPr anchor="ctr">
            <a:normAutofit/>
          </a:bodyPr>
          <a:lstStyle/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2895600"/>
            <a:ext cx="2793158" cy="312927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  <a:endParaRPr lang="ru-R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86A4C-8E40-4F87-A4F0-01A0687C5742}" type="datetimeFigureOut">
              <a:rPr lang="en-US" smtClean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 showMasterSp="0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693332"/>
            <a:ext cx="3860260" cy="173566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  <a:endParaRPr lang="ru-R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FigureOut">
              <a:rPr lang="en-US" smtClean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0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9" Type="http://schemas.openxmlformats.org/officeDocument/2006/relationships/image" Target="../media/image1.jpeg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26" name="Rectangle 2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0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3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2603500"/>
            <a:ext cx="8761412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0938" y="639406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2BE451C3-0FF4-47C4-B829-773ADF60F88C}" type="datetimeFigureOut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28358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 b="1" i="0">
                <a:solidFill>
                  <a:schemeClr val="accent1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D57F1E4F-1CFF-5643-939E-217C01CDF565}" type="slidenum">
              <a:rPr lang="en-US" smtClean="0"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1" Type="http://schemas.openxmlformats.org/officeDocument/2006/relationships/tags" Target="../tags/tag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8.jpeg"/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1" Type="http://schemas.openxmlformats.org/officeDocument/2006/relationships/tags" Target="../tags/tag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jpeg"/><Relationship Id="rId1" Type="http://schemas.openxmlformats.org/officeDocument/2006/relationships/tags" Target="../tags/tag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4.jpeg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tags" Target="../tags/tag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683171" y="285909"/>
            <a:ext cx="8825658" cy="2979821"/>
          </a:xfrm>
        </p:spPr>
        <p:txBody>
          <a:bodyPr/>
          <a:lstStyle/>
          <a:p>
            <a:pPr marR="45720" lvl="0" algn="ctr" defTabSz="914400">
              <a:spcBef>
                <a:spcPct val="20000"/>
              </a:spcBef>
            </a:pPr>
            <a:r>
              <a:rPr lang="ru-RU" altLang="en-US" sz="20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Федеральное агентство морского и речного транспорта</a:t>
            </a:r>
            <a:br>
              <a:rPr lang="ru-RU" alt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</a:br>
            <a:r>
              <a:rPr lang="ru-RU" altLang="en-US" sz="20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Федеральное государственное бюджетное образовательное учреждение высшего образования</a:t>
            </a:r>
            <a:br>
              <a:rPr lang="ru-RU" alt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</a:br>
            <a:r>
              <a:rPr lang="ru-RU" altLang="en-US" sz="20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«ГОСУДАРСТВЕННЫЙ МОРСКОЙ УНИВЕРСИТЕТ </a:t>
            </a:r>
            <a:br>
              <a:rPr lang="ru-RU" alt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</a:br>
            <a:r>
              <a:rPr lang="ru-RU" altLang="en-US" sz="20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ИМЕНИ АДМИРАЛА Ф.Ф. УШАКОВА» </a:t>
            </a:r>
            <a:br>
              <a:rPr lang="ru-RU" altLang="en-US" sz="20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</a:br>
            <a:r>
              <a:rPr lang="ru-RU" altLang="en-US" sz="20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Транспортный колледж</a:t>
            </a:r>
            <a:br>
              <a:rPr lang="ru-RU" altLang="en-US" sz="2000" b="1" dirty="0">
                <a:solidFill>
                  <a:prstClr val="black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</a:br>
            <a:endParaRPr lang="ru-RU" sz="6000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481262" y="3911106"/>
            <a:ext cx="11149263" cy="2457610"/>
          </a:xfrm>
        </p:spPr>
        <p:txBody>
          <a:bodyPr>
            <a:normAutofit fontScale="85000" lnSpcReduction="20000"/>
          </a:bodyPr>
          <a:lstStyle/>
          <a:p>
            <a:pPr algn="ctr"/>
            <a:r>
              <a:rPr lang="ru-RU" sz="3600" dirty="0">
                <a:solidFill>
                  <a:schemeClr val="bg1"/>
                </a:solidFill>
              </a:rPr>
              <a:t>Тема: Графический дизайн интерфейсов приложений и инструментальные решения</a:t>
            </a:r>
            <a:endParaRPr lang="ru-RU" sz="3600" dirty="0">
              <a:solidFill>
                <a:schemeClr val="bg1"/>
              </a:solidFill>
            </a:endParaRPr>
          </a:p>
          <a:p>
            <a:endParaRPr lang="ru-RU" dirty="0"/>
          </a:p>
          <a:p>
            <a:endParaRPr lang="ru-RU" dirty="0"/>
          </a:p>
          <a:p>
            <a:pPr algn="r"/>
            <a:r>
              <a:rPr lang="ru-RU" sz="1900" dirty="0">
                <a:solidFill>
                  <a:schemeClr val="bg1"/>
                </a:solidFill>
              </a:rPr>
              <a:t>Выполнила работу: </a:t>
            </a:r>
            <a:endParaRPr lang="ru-RU" sz="1900" dirty="0">
              <a:solidFill>
                <a:schemeClr val="bg1"/>
              </a:solidFill>
            </a:endParaRPr>
          </a:p>
          <a:p>
            <a:pPr algn="r"/>
            <a:r>
              <a:rPr lang="ru-RU" sz="1900" dirty="0">
                <a:solidFill>
                  <a:schemeClr val="bg1"/>
                </a:solidFill>
              </a:rPr>
              <a:t>Мартиросьян Диана</a:t>
            </a:r>
            <a:endParaRPr lang="ru-RU" sz="1900" dirty="0">
              <a:solidFill>
                <a:schemeClr val="bg1"/>
              </a:solidFill>
            </a:endParaRPr>
          </a:p>
          <a:p>
            <a:pPr algn="r"/>
            <a:r>
              <a:rPr lang="ru-RU" sz="1900" dirty="0">
                <a:solidFill>
                  <a:schemeClr val="bg1"/>
                </a:solidFill>
              </a:rPr>
              <a:t>Группа 3834.9</a:t>
            </a:r>
            <a:endParaRPr lang="ru-RU" sz="1900" dirty="0">
              <a:solidFill>
                <a:schemeClr val="bg1"/>
              </a:solidFill>
            </a:endParaRPr>
          </a:p>
        </p:txBody>
      </p:sp>
      <p:pic>
        <p:nvPicPr>
          <p:cNvPr id="4" name="Picture 6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2275" y="2305926"/>
            <a:ext cx="1647449" cy="1491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6895" y="973455"/>
            <a:ext cx="11010265" cy="706755"/>
          </a:xfrm>
        </p:spPr>
        <p:txBody>
          <a:bodyPr/>
          <a:p>
            <a:pPr algn="ctr"/>
            <a:r>
              <a:rPr lang="en-US" altLang="en-US"/>
              <a:t>Типографика в графическом дизайне интерфейсов</a:t>
            </a:r>
            <a:endParaRPr lang="en-US" altLang="en-US"/>
          </a:p>
        </p:txBody>
      </p:sp>
      <p:graphicFrame>
        <p:nvGraphicFramePr>
          <p:cNvPr id="4" name="Content Placeholder 3"/>
          <p:cNvGraphicFramePr/>
          <p:nvPr>
            <p:ph idx="1"/>
            <p:custDataLst>
              <p:tags r:id="rId1"/>
            </p:custDataLst>
          </p:nvPr>
        </p:nvGraphicFramePr>
        <p:xfrm>
          <a:off x="121285" y="2630805"/>
          <a:ext cx="7308850" cy="36010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08850"/>
              </a:tblGrid>
              <a:tr h="155448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2400" b="0">
                          <a:solidFill>
                            <a:schemeClr val="tx1"/>
                          </a:solidFill>
                        </a:rPr>
                        <a:t>Шрифты определяют читабельность и эмоциональное восприятие текста. Адаптивность позволяет сохранить качество на разных устройствах</a:t>
                      </a:r>
                      <a:endParaRPr lang="en-US" altLang="en-US" sz="24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651510">
                <a:tc>
                  <a:txBody>
                    <a:bodyPr/>
                    <a:p>
                      <a:pPr>
                        <a:buNone/>
                      </a:pPr>
                      <a:endParaRPr lang="en-US" sz="24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139509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2400">
                          <a:solidFill>
                            <a:schemeClr val="tx1"/>
                          </a:solidFill>
                        </a:rPr>
                        <a:t>Использовать нейтральные и четкие гарнитуры для основного текста, выделяя важное заголовками и акцентами</a:t>
                      </a:r>
                      <a:endParaRPr lang="en-US" altLang="en-US" sz="24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7810500" y="2353945"/>
            <a:ext cx="4119245" cy="415544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775335" y="1428750"/>
            <a:ext cx="10966450" cy="2677795"/>
          </a:xfrm>
        </p:spPr>
        <p:txBody>
          <a:bodyPr/>
          <a:p>
            <a:r>
              <a:rPr lang="ru-RU" altLang="en-US" sz="6600"/>
              <a:t>Спасибо за внимание !</a:t>
            </a:r>
            <a:endParaRPr lang="ru-RU" altLang="en-US" sz="66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54953" y="974303"/>
            <a:ext cx="8761413" cy="706964"/>
          </a:xfrm>
        </p:spPr>
        <p:txBody>
          <a:bodyPr/>
          <a:lstStyle/>
          <a:p>
            <a:r>
              <a:rPr lang="en-US" altLang="en-US"/>
              <a:t>Цели и задачи графического дизайна интерфейсов</a:t>
            </a:r>
            <a:endParaRPr lang="en-US" altLang="en-US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43510" y="2193290"/>
            <a:ext cx="7388860" cy="4483735"/>
          </a:xfrm>
        </p:spPr>
        <p:txBody>
          <a:bodyPr>
            <a:noAutofit/>
          </a:bodyPr>
          <a:lstStyle/>
          <a:p>
            <a:r>
              <a:rPr lang="ru-RU" altLang="en-US" sz="2400" b="1"/>
              <a:t>Г</a:t>
            </a:r>
            <a:r>
              <a:rPr lang="en-US" altLang="en-US" sz="2400" b="1"/>
              <a:t>лавные цели дизайна интерфейсов</a:t>
            </a:r>
            <a:r>
              <a:rPr lang="ru-RU" altLang="en-US" sz="2400" b="1"/>
              <a:t>:</a:t>
            </a:r>
            <a:endParaRPr lang="en-US" altLang="en-US" sz="2400" b="1"/>
          </a:p>
          <a:p>
            <a:pPr marL="0" indent="0">
              <a:buNone/>
            </a:pPr>
            <a:r>
              <a:rPr lang="en-US" altLang="en-US" sz="2400"/>
              <a:t>Дизайн интерфейсов направлен на создание интуитивно понятных и эстетически </a:t>
            </a:r>
            <a:r>
              <a:rPr lang="ru-RU" altLang="en-US" sz="2400"/>
              <a:t>правильных </a:t>
            </a:r>
            <a:r>
              <a:rPr lang="en-US" altLang="en-US" sz="2400"/>
              <a:t>решений, обеспечивающих функциональность и удобство пользования. Важно минимизировать усилия пользователя при взаимодействии.</a:t>
            </a:r>
            <a:endParaRPr lang="en-US" altLang="en-US" sz="2400"/>
          </a:p>
          <a:p>
            <a:r>
              <a:rPr lang="en-US" altLang="en-US" sz="2400" b="1"/>
              <a:t>Ключевые задачи</a:t>
            </a:r>
            <a:r>
              <a:rPr lang="ru-RU" altLang="en-US" sz="2400" b="1"/>
              <a:t>:</a:t>
            </a:r>
            <a:endParaRPr lang="en-US" altLang="en-US" sz="2400" b="1"/>
          </a:p>
          <a:p>
            <a:pPr marL="0" indent="0">
              <a:buNone/>
            </a:pPr>
            <a:r>
              <a:rPr lang="en-US" altLang="en-US" sz="2400"/>
              <a:t>Основные задачи включают повышение удобства, снижение нагрузки на восприятие и поддержку сценариев использования. </a:t>
            </a:r>
            <a:endParaRPr lang="en-US" altLang="en-US" sz="2400"/>
          </a:p>
        </p:txBody>
      </p:sp>
      <p:pic>
        <p:nvPicPr>
          <p:cNvPr id="4" name="Picture 3"/>
          <p:cNvPicPr/>
          <p:nvPr/>
        </p:nvPicPr>
        <p:blipFill>
          <a:blip r:embed="rId1"/>
          <a:stretch>
            <a:fillRect/>
          </a:stretch>
        </p:blipFill>
        <p:spPr>
          <a:xfrm>
            <a:off x="7532370" y="2625090"/>
            <a:ext cx="4392295" cy="362013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ru-RU" altLang="en-US"/>
              <a:t>История развития графического дизайна интерфейсов</a:t>
            </a:r>
            <a:endParaRPr lang="ru-RU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61075" y="2603500"/>
            <a:ext cx="5614035" cy="4002405"/>
          </a:xfrm>
        </p:spPr>
        <p:txBody>
          <a:bodyPr>
            <a:noAutofit/>
          </a:bodyPr>
          <a:p>
            <a:r>
              <a:rPr lang="en-US" altLang="en-US" sz="2800"/>
              <a:t>Создание интерфейсов началось в 1980-х с ПК. Сегодня мобильные технологии и UX определяют новые стандарты, от статичных экранов к интерактивным приложениям.</a:t>
            </a:r>
            <a:endParaRPr lang="en-US" altLang="en-US" sz="2800"/>
          </a:p>
        </p:txBody>
      </p:sp>
      <p:pic>
        <p:nvPicPr>
          <p:cNvPr id="4" name="Picture 3"/>
          <p:cNvPicPr/>
          <p:nvPr/>
        </p:nvPicPr>
        <p:blipFill>
          <a:blip r:embed="rId1"/>
          <a:stretch>
            <a:fillRect/>
          </a:stretch>
        </p:blipFill>
        <p:spPr>
          <a:xfrm>
            <a:off x="485775" y="2729865"/>
            <a:ext cx="5398770" cy="37490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5065" y="973455"/>
            <a:ext cx="10236200" cy="706755"/>
          </a:xfrm>
        </p:spPr>
        <p:txBody>
          <a:bodyPr/>
          <a:p>
            <a:r>
              <a:rPr lang="ru-RU" dirty="0">
                <a:solidFill>
                  <a:srgbClr val="E1E1E1"/>
                </a:solidFill>
                <a:cs typeface="+mj-lt"/>
                <a:sym typeface="+mn-ea"/>
              </a:rPr>
              <a:t>Процесс проектирования интерфейса:</a:t>
            </a:r>
            <a:endParaRPr lang="en-US">
              <a:cs typeface="+mj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17980" y="2603500"/>
            <a:ext cx="9773285" cy="3416300"/>
          </a:xfrm>
        </p:spPr>
        <p:txBody>
          <a:bodyPr>
            <a:noAutofit/>
          </a:bodyPr>
          <a:p>
            <a:r>
              <a:rPr lang="ru-RU" sz="2800" b="1" dirty="0">
                <a:latin typeface="Century Gothic" panose="020B0502020202020204" charset="0"/>
                <a:sym typeface="+mn-ea"/>
              </a:rPr>
              <a:t>Тестирование </a:t>
            </a:r>
            <a:r>
              <a:rPr lang="ru-RU" sz="2800" dirty="0">
                <a:latin typeface="Century Gothic" panose="020B0502020202020204" charset="0"/>
                <a:sym typeface="+mn-ea"/>
              </a:rPr>
              <a:t>- прототипы тестируются на </a:t>
            </a:r>
            <a:endParaRPr lang="ru-RU" sz="2800" dirty="0">
              <a:latin typeface="Century Gothic" panose="020B0502020202020204" charset="0"/>
            </a:endParaRPr>
          </a:p>
          <a:p>
            <a:pPr marL="0" indent="0">
              <a:buNone/>
            </a:pPr>
            <a:r>
              <a:rPr lang="ru-RU" sz="2800" dirty="0">
                <a:latin typeface="Century Gothic" panose="020B0502020202020204" charset="0"/>
                <a:sym typeface="+mn-ea"/>
              </a:rPr>
              <a:t>реальной аудитории для выявления проблем</a:t>
            </a:r>
            <a:endParaRPr lang="ru-RU" sz="2800" b="1" dirty="0">
              <a:effectLst/>
              <a:latin typeface="Century Gothic" panose="020B0502020202020204" charset="0"/>
              <a:ea typeface="Aptos" panose="020B0004020202020204" pitchFamily="34" charset="0"/>
              <a:cs typeface="Times New Roman" panose="02020603050405020304" pitchFamily="18" charset="0"/>
              <a:sym typeface="+mn-ea"/>
            </a:endParaRPr>
          </a:p>
          <a:p>
            <a:r>
              <a:rPr lang="ru-RU" sz="2800" b="1" dirty="0">
                <a:effectLst/>
                <a:latin typeface="Century Gothic" panose="020B0502020202020204" charset="0"/>
                <a:ea typeface="Aptos" panose="020B0004020202020204" pitchFamily="34" charset="0"/>
                <a:cs typeface="Times New Roman" panose="02020603050405020304" pitchFamily="18" charset="0"/>
                <a:sym typeface="+mn-ea"/>
              </a:rPr>
              <a:t>Составление цели </a:t>
            </a:r>
            <a:r>
              <a:rPr lang="ru-RU" sz="2800" dirty="0">
                <a:effectLst/>
                <a:latin typeface="Century Gothic" panose="020B0502020202020204" charset="0"/>
                <a:ea typeface="Aptos" panose="020B0004020202020204" pitchFamily="34" charset="0"/>
                <a:cs typeface="Times New Roman" panose="02020603050405020304" pitchFamily="18" charset="0"/>
                <a:sym typeface="+mn-ea"/>
              </a:rPr>
              <a:t>- нужно понять потребности целевой аудитории</a:t>
            </a:r>
            <a:endParaRPr lang="ru-RU" sz="2800" dirty="0">
              <a:effectLst/>
              <a:latin typeface="Century Gothic" panose="020B0502020202020204" charset="0"/>
              <a:ea typeface="Aptos" panose="020B0004020202020204" pitchFamily="34" charset="0"/>
              <a:cs typeface="Times New Roman" panose="02020603050405020304" pitchFamily="18" charset="0"/>
              <a:sym typeface="+mn-ea"/>
            </a:endParaRPr>
          </a:p>
          <a:p>
            <a:r>
              <a:rPr lang="ru-RU" sz="2800" b="1" dirty="0">
                <a:latin typeface="Century Gothic" panose="020B0502020202020204" charset="0"/>
                <a:sym typeface="+mn-ea"/>
              </a:rPr>
              <a:t>Прототипирование</a:t>
            </a:r>
            <a:r>
              <a:rPr lang="ru-RU" sz="2800" dirty="0">
                <a:latin typeface="Century Gothic" panose="020B0502020202020204" charset="0"/>
                <a:sym typeface="+mn-ea"/>
              </a:rPr>
              <a:t> - создаётся рабочая модель будущего интерфейса</a:t>
            </a:r>
            <a:endParaRPr lang="ru-RU" sz="2800" dirty="0">
              <a:latin typeface="Century Gothic" panose="020B0502020202020204" charset="0"/>
            </a:endParaRPr>
          </a:p>
          <a:p>
            <a:r>
              <a:rPr lang="ru-RU" sz="2800" b="1" dirty="0">
                <a:latin typeface="Century Gothic" panose="020B0502020202020204" charset="0"/>
                <a:sym typeface="+mn-ea"/>
              </a:rPr>
              <a:t>Создание концепции</a:t>
            </a:r>
            <a:r>
              <a:rPr lang="ru-RU" sz="2800" dirty="0">
                <a:latin typeface="Century Gothic" panose="020B0502020202020204" charset="0"/>
                <a:sym typeface="+mn-ea"/>
              </a:rPr>
              <a:t> - дизайнер создаёт общую концепцию интерфейса</a:t>
            </a:r>
            <a:endParaRPr lang="ru-RU" sz="2800" dirty="0">
              <a:latin typeface="Century Gothic" panose="020B0502020202020204" charset="0"/>
            </a:endParaRPr>
          </a:p>
          <a:p>
            <a:endParaRPr lang="ru-RU" sz="2800" dirty="0">
              <a:latin typeface="Century Gothic" panose="020B0502020202020204" charset="0"/>
            </a:endParaRPr>
          </a:p>
        </p:txBody>
      </p:sp>
      <p:pic>
        <p:nvPicPr>
          <p:cNvPr id="4" name="Picture 3"/>
          <p:cNvPicPr/>
          <p:nvPr/>
        </p:nvPicPr>
        <p:blipFill>
          <a:blip r:embed="rId1"/>
          <a:stretch>
            <a:fillRect/>
          </a:stretch>
        </p:blipFill>
        <p:spPr>
          <a:xfrm>
            <a:off x="348615" y="2435225"/>
            <a:ext cx="1145540" cy="859155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535940" y="3543300"/>
            <a:ext cx="957580" cy="888365"/>
          </a:xfrm>
          <a:prstGeom prst="rect">
            <a:avLst/>
          </a:prstGeom>
        </p:spPr>
      </p:pic>
      <p:pic>
        <p:nvPicPr>
          <p:cNvPr id="6" name="Picture 5"/>
          <p:cNvPicPr/>
          <p:nvPr/>
        </p:nvPicPr>
        <p:blipFill>
          <a:blip r:embed="rId3"/>
          <a:stretch>
            <a:fillRect/>
          </a:stretch>
        </p:blipFill>
        <p:spPr>
          <a:xfrm>
            <a:off x="535940" y="4431665"/>
            <a:ext cx="845185" cy="888365"/>
          </a:xfrm>
          <a:prstGeom prst="rect">
            <a:avLst/>
          </a:prstGeom>
        </p:spPr>
      </p:pic>
      <p:pic>
        <p:nvPicPr>
          <p:cNvPr id="7" name="Picture 6"/>
          <p:cNvPicPr/>
          <p:nvPr/>
        </p:nvPicPr>
        <p:blipFill>
          <a:blip r:embed="rId4"/>
          <a:stretch>
            <a:fillRect/>
          </a:stretch>
        </p:blipFill>
        <p:spPr>
          <a:xfrm>
            <a:off x="348615" y="5447030"/>
            <a:ext cx="1271270" cy="102298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8955" y="1083945"/>
            <a:ext cx="11118850" cy="706755"/>
          </a:xfrm>
        </p:spPr>
        <p:txBody>
          <a:bodyPr/>
          <a:p>
            <a:pPr algn="ctr"/>
            <a:r>
              <a:rPr lang="en-US" altLang="en-US"/>
              <a:t>Основные понятия графического дизайна интерфейсов</a:t>
            </a:r>
            <a:endParaRPr lang="en-US" altLang="en-US"/>
          </a:p>
        </p:txBody>
      </p:sp>
      <p:graphicFrame>
        <p:nvGraphicFramePr>
          <p:cNvPr id="5" name="Content Placeholder 4"/>
          <p:cNvGraphicFramePr/>
          <p:nvPr>
            <p:ph idx="1"/>
            <p:custDataLst>
              <p:tags r:id="rId1"/>
            </p:custDataLst>
          </p:nvPr>
        </p:nvGraphicFramePr>
        <p:xfrm>
          <a:off x="141605" y="2282190"/>
          <a:ext cx="11872595" cy="44240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73395"/>
                <a:gridCol w="6299200"/>
              </a:tblGrid>
              <a:tr h="1905000"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4000">
                          <a:solidFill>
                            <a:schemeClr val="tx1"/>
                          </a:solidFill>
                        </a:rPr>
                        <a:t>Композииция </a:t>
                      </a:r>
                      <a:endParaRPr lang="ru-RU" altLang="en-US" sz="400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buNone/>
                      </a:pPr>
                      <a:endParaRPr lang="ru-RU" altLang="en-US">
                        <a:solidFill>
                          <a:schemeClr val="tx1"/>
                        </a:solidFill>
                      </a:endParaRPr>
                    </a:p>
                    <a:p>
                      <a:pPr>
                        <a:buNone/>
                      </a:pPr>
                      <a:r>
                        <a:rPr lang="ru-RU" altLang="en-US" sz="2000">
                          <a:solidFill>
                            <a:schemeClr val="tx1"/>
                          </a:solidFill>
                        </a:rPr>
                        <a:t>Отвечает </a:t>
                      </a:r>
                      <a:r>
                        <a:rPr lang="en-US" altLang="en-US" sz="2000">
                          <a:solidFill>
                            <a:schemeClr val="tx1"/>
                          </a:solidFill>
                        </a:rPr>
                        <a:t>за упорядочивание элементов интерфейса для удобства восприятия и эффективной навигации</a:t>
                      </a:r>
                      <a:endParaRPr lang="en-US" altLang="en-US" sz="20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4000">
                          <a:solidFill>
                            <a:schemeClr val="tx1"/>
                          </a:solidFill>
                        </a:rPr>
                        <a:t>Цветовая палитра </a:t>
                      </a:r>
                      <a:endParaRPr lang="en-US" altLang="en-US" sz="400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buNone/>
                      </a:pPr>
                      <a:endParaRPr lang="en-US" altLang="en-US">
                        <a:solidFill>
                          <a:schemeClr val="tx1"/>
                        </a:solidFill>
                      </a:endParaRPr>
                    </a:p>
                    <a:p>
                      <a:pPr>
                        <a:buNone/>
                      </a:pPr>
                      <a:r>
                        <a:rPr lang="ru-RU" altLang="en-US" sz="2000">
                          <a:solidFill>
                            <a:schemeClr val="tx1"/>
                          </a:solidFill>
                        </a:rPr>
                        <a:t>Ф</a:t>
                      </a:r>
                      <a:r>
                        <a:rPr lang="en-US" altLang="en-US" sz="2000">
                          <a:solidFill>
                            <a:schemeClr val="tx1"/>
                          </a:solidFill>
                        </a:rPr>
                        <a:t>ормирует настроение и поддерживает узнаваемость бренда, важна гармония и контрастность</a:t>
                      </a:r>
                      <a:endParaRPr lang="en-US" altLang="en-US" sz="20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251904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4000" b="1">
                          <a:solidFill>
                            <a:schemeClr val="tx1"/>
                          </a:solidFill>
                        </a:rPr>
                        <a:t>Типографика</a:t>
                      </a:r>
                      <a:endParaRPr lang="en-US" altLang="en-US" sz="4000" b="1">
                        <a:solidFill>
                          <a:schemeClr val="tx1"/>
                        </a:solidFill>
                      </a:endParaRPr>
                    </a:p>
                    <a:p>
                      <a:pPr>
                        <a:buNone/>
                      </a:pPr>
                      <a:endParaRPr lang="en-US" altLang="en-US" b="1">
                        <a:solidFill>
                          <a:schemeClr val="tx1"/>
                        </a:solidFill>
                      </a:endParaRPr>
                    </a:p>
                    <a:p>
                      <a:pPr>
                        <a:buNone/>
                      </a:pPr>
                      <a:r>
                        <a:rPr lang="ru-RU" altLang="en-US" sz="2000" b="1">
                          <a:solidFill>
                            <a:schemeClr val="tx1"/>
                          </a:solidFill>
                        </a:rPr>
                        <a:t>В</a:t>
                      </a:r>
                      <a:r>
                        <a:rPr lang="en-US" altLang="en-US" sz="2000" b="1">
                          <a:solidFill>
                            <a:schemeClr val="tx1"/>
                          </a:solidFill>
                        </a:rPr>
                        <a:t>лияет на читабельность текста через выбор шрифтов, их размеров и межстрочного интервала</a:t>
                      </a:r>
                      <a:endParaRPr lang="en-US" altLang="en-US" sz="2000" b="1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4000" b="1"/>
                        <a:t>Иконография и иерархия </a:t>
                      </a:r>
                      <a:endParaRPr lang="en-US" altLang="en-US" sz="4000" b="1"/>
                    </a:p>
                    <a:p>
                      <a:pPr>
                        <a:buNone/>
                      </a:pPr>
                      <a:endParaRPr lang="en-US" altLang="en-US" b="1"/>
                    </a:p>
                    <a:p>
                      <a:pPr>
                        <a:buNone/>
                      </a:pPr>
                      <a:r>
                        <a:rPr lang="ru-RU" altLang="en-US" sz="2000" b="1"/>
                        <a:t>П</a:t>
                      </a:r>
                      <a:r>
                        <a:rPr lang="en-US" altLang="en-US" sz="2000" b="1"/>
                        <a:t>одчеркивают важность данных элементов, обеспечивая ясность и доступность интерфейса</a:t>
                      </a:r>
                      <a:endParaRPr lang="en-US" altLang="en-US" sz="2000" b="1"/>
                    </a:p>
                  </a:txBody>
                  <a:tcPr>
                    <a:solidFill>
                      <a:schemeClr val="accen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475" y="973455"/>
            <a:ext cx="11106785" cy="706755"/>
          </a:xfrm>
        </p:spPr>
        <p:txBody>
          <a:bodyPr/>
          <a:p>
            <a:pPr algn="ctr"/>
            <a:r>
              <a:rPr lang="en-US" altLang="en-US"/>
              <a:t>Роль прототипирования в разработке интерфейсов</a:t>
            </a:r>
            <a:endParaRPr lang="en-US" altLang="en-US"/>
          </a:p>
        </p:txBody>
      </p:sp>
      <p:graphicFrame>
        <p:nvGraphicFramePr>
          <p:cNvPr id="4" name="Content Placeholder 3"/>
          <p:cNvGraphicFramePr/>
          <p:nvPr>
            <p:ph idx="1"/>
            <p:custDataLst>
              <p:tags r:id="rId1"/>
            </p:custDataLst>
          </p:nvPr>
        </p:nvGraphicFramePr>
        <p:xfrm>
          <a:off x="124460" y="2452370"/>
          <a:ext cx="8104505" cy="386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04505"/>
              </a:tblGrid>
              <a:tr h="168973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2400" b="0">
                          <a:solidFill>
                            <a:schemeClr val="tx1"/>
                          </a:solidFill>
                        </a:rPr>
                        <a:t>Прототипы помогают на ранних этапах проверить концепции и выявить ошибки, существенно снижая риски при запуске продукта.</a:t>
                      </a:r>
                      <a:endParaRPr lang="en-US" altLang="en-US" sz="24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481330">
                <a:tc>
                  <a:txBody>
                    <a:bodyPr/>
                    <a:p>
                      <a:pPr>
                        <a:buNone/>
                      </a:pP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168973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2400">
                          <a:solidFill>
                            <a:schemeClr val="tx1"/>
                          </a:solidFill>
                        </a:rPr>
                        <a:t>Инструменты как Figma</a:t>
                      </a:r>
                      <a:r>
                        <a:rPr lang="ru-RU" altLang="en-US" sz="2400">
                          <a:solidFill>
                            <a:schemeClr val="tx1"/>
                          </a:solidFill>
                        </a:rPr>
                        <a:t> и </a:t>
                      </a:r>
                      <a:r>
                        <a:rPr lang="en-US" sz="2400" b="0">
                          <a:solidFill>
                            <a:schemeClr val="tx1"/>
                          </a:solidFill>
                          <a:sym typeface="+mn-ea"/>
                        </a:rPr>
                        <a:t>Adobe Photoshop</a:t>
                      </a:r>
                      <a:endParaRPr lang="en-US" sz="2400" b="1">
                        <a:solidFill>
                          <a:schemeClr val="tx1"/>
                        </a:solidFill>
                      </a:endParaRPr>
                    </a:p>
                    <a:p>
                      <a:pPr>
                        <a:buNone/>
                      </a:pPr>
                      <a:r>
                        <a:rPr lang="en-US" altLang="en-US" sz="2400">
                          <a:solidFill>
                            <a:schemeClr val="tx1"/>
                          </a:solidFill>
                        </a:rPr>
                        <a:t>обеспечивают быстрое создание интерактивных моделей с обратной связью внутри команды</a:t>
                      </a:r>
                      <a:endParaRPr lang="en-US" altLang="en-US" sz="24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8390890" y="2635885"/>
            <a:ext cx="3605530" cy="321437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973455"/>
            <a:ext cx="11195685" cy="848360"/>
          </a:xfrm>
        </p:spPr>
        <p:txBody>
          <a:bodyPr/>
          <a:p>
            <a:pPr algn="ctr"/>
            <a:r>
              <a:rPr lang="en-US" altLang="en-US"/>
              <a:t>Сравнение инструментальных средств для дизайна интерфейсов</a:t>
            </a:r>
            <a:endParaRPr lang="en-US" altLang="en-US"/>
          </a:p>
        </p:txBody>
      </p:sp>
      <p:sp>
        <p:nvSpPr>
          <p:cNvPr id="11" name="Content Placeholder 10"/>
          <p:cNvSpPr/>
          <p:nvPr>
            <p:ph idx="1"/>
            <p:custDataLst>
              <p:tags r:id="rId1"/>
            </p:custDataLst>
          </p:nvPr>
        </p:nvSpPr>
        <p:spPr>
          <a:xfrm>
            <a:off x="231140" y="2801620"/>
            <a:ext cx="7303770" cy="4055745"/>
          </a:xfrm>
        </p:spPr>
        <p:txBody>
          <a:bodyPr>
            <a:normAutofit fontScale="90000"/>
          </a:bodyPr>
          <a:p>
            <a:r>
              <a:rPr lang="en-US" sz="3600" b="1"/>
              <a:t>Figma</a:t>
            </a:r>
            <a:endParaRPr lang="en-US" sz="3600" b="1"/>
          </a:p>
          <a:p>
            <a:pPr marL="0" indent="0">
              <a:buNone/>
            </a:pPr>
            <a:r>
              <a:rPr lang="ru-RU" sz="2700"/>
              <a:t>Облачный редактор для дизайна интерфейсов и прототипирования</a:t>
            </a:r>
            <a:endParaRPr lang="ru-RU" sz="2700"/>
          </a:p>
          <a:p>
            <a:pPr marL="0" indent="0">
              <a:buNone/>
            </a:pPr>
            <a:r>
              <a:rPr lang="ru-RU" sz="3100" b="1"/>
              <a:t>Плюсы:</a:t>
            </a:r>
            <a:r>
              <a:rPr lang="ru-RU" sz="3500"/>
              <a:t> </a:t>
            </a:r>
            <a:endParaRPr lang="ru-RU" sz="3500"/>
          </a:p>
          <a:p>
            <a:pPr marL="0" indent="0">
              <a:buNone/>
            </a:pPr>
            <a:r>
              <a:rPr lang="ru-RU" altLang="en-US" sz="2700"/>
              <a:t>- </a:t>
            </a:r>
            <a:r>
              <a:rPr lang="en-US" altLang="en-US" sz="2700"/>
              <a:t>Работа в браузере</a:t>
            </a:r>
            <a:endParaRPr lang="en-US" altLang="en-US" sz="2700"/>
          </a:p>
          <a:p>
            <a:pPr marL="0" indent="0">
              <a:buNone/>
            </a:pPr>
            <a:r>
              <a:rPr lang="ru-RU" altLang="en-US" sz="2700"/>
              <a:t>- </a:t>
            </a:r>
            <a:r>
              <a:rPr lang="en-US" altLang="en-US" sz="2700"/>
              <a:t>Реальная совместная работа</a:t>
            </a:r>
            <a:endParaRPr lang="en-US" altLang="en-US" sz="2700"/>
          </a:p>
          <a:p>
            <a:pPr marL="0" indent="0">
              <a:buNone/>
            </a:pPr>
            <a:r>
              <a:rPr lang="ru-RU" altLang="en-US" sz="2700"/>
              <a:t>- </a:t>
            </a:r>
            <a:r>
              <a:rPr lang="en-US" altLang="en-US" sz="2700"/>
              <a:t>Мощные возможности для разработчиков</a:t>
            </a:r>
            <a:endParaRPr lang="en-US" altLang="en-US" sz="2700"/>
          </a:p>
          <a:p>
            <a:pPr marL="0" indent="0">
              <a:buNone/>
            </a:pPr>
            <a:r>
              <a:rPr lang="ru-RU" altLang="en-US" sz="2700"/>
              <a:t>- </a:t>
            </a:r>
            <a:r>
              <a:rPr lang="en-US" altLang="en-US" sz="2700"/>
              <a:t>Обширная экосистема</a:t>
            </a:r>
            <a:endParaRPr lang="en-US" altLang="en-US" sz="2700"/>
          </a:p>
          <a:p>
            <a:pPr marL="0" indent="0">
              <a:buNone/>
            </a:pPr>
            <a:endParaRPr lang="en-US" altLang="en-US" sz="2700"/>
          </a:p>
        </p:txBody>
      </p:sp>
      <p:pic>
        <p:nvPicPr>
          <p:cNvPr id="12" name="Picture 11"/>
          <p:cNvPicPr/>
          <p:nvPr/>
        </p:nvPicPr>
        <p:blipFill>
          <a:blip r:embed="rId2"/>
          <a:stretch>
            <a:fillRect/>
          </a:stretch>
        </p:blipFill>
        <p:spPr>
          <a:xfrm>
            <a:off x="6623685" y="3224530"/>
            <a:ext cx="4572000" cy="211455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985" y="973455"/>
            <a:ext cx="11108055" cy="706755"/>
          </a:xfrm>
        </p:spPr>
        <p:txBody>
          <a:bodyPr/>
          <a:p>
            <a:pPr algn="ctr"/>
            <a:r>
              <a:rPr lang="en-US" altLang="en-US">
                <a:sym typeface="+mn-ea"/>
              </a:rPr>
              <a:t>Сравнение инструментальных средств для дизайна интерфейсов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8435" y="2354580"/>
            <a:ext cx="8707120" cy="4340225"/>
          </a:xfrm>
        </p:spPr>
        <p:txBody>
          <a:bodyPr/>
          <a:p>
            <a:r>
              <a:rPr lang="en-US" sz="3200" b="1"/>
              <a:t>Adobe Photoshop</a:t>
            </a:r>
            <a:endParaRPr lang="en-US" sz="3200" b="1"/>
          </a:p>
          <a:p>
            <a:pPr marL="0" indent="0">
              <a:buNone/>
            </a:pPr>
            <a:r>
              <a:rPr lang="ru-RU" sz="2400" dirty="0">
                <a:effectLst/>
                <a:latin typeface="Century Gothic" panose="020B0502020202020204" charset="0"/>
                <a:ea typeface="Aptos" panose="020B0004020202020204" pitchFamily="34" charset="0"/>
                <a:cs typeface="Times New Roman" panose="02020603050405020304" pitchFamily="18" charset="0"/>
                <a:sym typeface="+mn-ea"/>
              </a:rPr>
              <a:t>Графический редактор для работы с изображениями, </a:t>
            </a:r>
            <a:endParaRPr lang="ru-RU" sz="2400" dirty="0">
              <a:effectLst/>
              <a:latin typeface="Century Gothic" panose="020B050202020202020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ru-RU" sz="2400" dirty="0">
                <a:effectLst/>
                <a:latin typeface="Century Gothic" panose="020B0502020202020204" charset="0"/>
                <a:ea typeface="Aptos" panose="020B0004020202020204" pitchFamily="34" charset="0"/>
                <a:cs typeface="Times New Roman" panose="02020603050405020304" pitchFamily="18" charset="0"/>
                <a:sym typeface="+mn-ea"/>
              </a:rPr>
              <a:t>разработанный компанией Adobe Systems</a:t>
            </a:r>
            <a:endParaRPr lang="ru-RU" sz="2400" dirty="0">
              <a:effectLst/>
              <a:latin typeface="Century Gothic" panose="020B0502020202020204" charset="0"/>
              <a:ea typeface="Aptos" panose="020B0004020202020204" pitchFamily="34" charset="0"/>
              <a:cs typeface="Times New Roman" panose="02020603050405020304" pitchFamily="18" charset="0"/>
              <a:sym typeface="+mn-ea"/>
            </a:endParaRPr>
          </a:p>
          <a:p>
            <a:pPr marL="0" indent="0">
              <a:buNone/>
            </a:pPr>
            <a:r>
              <a:rPr lang="ru-RU" sz="2800" b="1" dirty="0">
                <a:latin typeface="Century Gothic" panose="020B0502020202020204" charset="0"/>
              </a:rPr>
              <a:t>Плюсы: </a:t>
            </a:r>
            <a:endParaRPr lang="ru-RU" sz="2800" b="1" dirty="0">
              <a:latin typeface="Century Gothic" panose="020B0502020202020204" charset="0"/>
            </a:endParaRPr>
          </a:p>
          <a:p>
            <a:pPr marL="0" indent="0">
              <a:buNone/>
            </a:pPr>
            <a:r>
              <a:rPr lang="ru-RU" sz="2400" dirty="0">
                <a:latin typeface="Century Gothic" panose="020B0502020202020204" charset="0"/>
              </a:rPr>
              <a:t>- Индустриальный стандарт</a:t>
            </a:r>
            <a:endParaRPr lang="ru-RU" sz="2400" dirty="0">
              <a:latin typeface="Century Gothic" panose="020B0502020202020204" charset="0"/>
            </a:endParaRPr>
          </a:p>
          <a:p>
            <a:pPr marL="0" indent="0">
              <a:buNone/>
            </a:pPr>
            <a:r>
              <a:rPr lang="ru-RU" sz="2400" dirty="0">
                <a:latin typeface="Century Gothic" panose="020B0502020202020204" charset="0"/>
              </a:rPr>
              <a:t>- Безграничные возможности редактирования</a:t>
            </a:r>
            <a:endParaRPr lang="ru-RU" sz="2400" dirty="0">
              <a:latin typeface="Century Gothic" panose="020B0502020202020204" charset="0"/>
            </a:endParaRPr>
          </a:p>
          <a:p>
            <a:pPr marL="0" indent="0">
              <a:buNone/>
            </a:pPr>
            <a:r>
              <a:rPr lang="ru-RU" sz="2400" dirty="0">
                <a:latin typeface="Century Gothic" panose="020B0502020202020204" charset="0"/>
              </a:rPr>
              <a:t>- Огромный набор инструментов </a:t>
            </a:r>
            <a:endParaRPr lang="ru-RU" sz="2400" dirty="0">
              <a:latin typeface="Century Gothic" panose="020B0502020202020204" charset="0"/>
            </a:endParaRPr>
          </a:p>
          <a:p>
            <a:pPr marL="0" indent="0">
              <a:buNone/>
            </a:pPr>
            <a:r>
              <a:rPr lang="ru-RU" sz="2400" dirty="0">
                <a:latin typeface="Century Gothic" panose="020B0502020202020204" charset="0"/>
              </a:rPr>
              <a:t>- Настраиваемость</a:t>
            </a:r>
            <a:endParaRPr lang="ru-RU" sz="2400" dirty="0">
              <a:latin typeface="Century Gothic" panose="020B0502020202020204" charset="0"/>
            </a:endParaRPr>
          </a:p>
          <a:p>
            <a:pPr marL="0" indent="0">
              <a:buNone/>
            </a:pPr>
            <a:endParaRPr lang="ru-RU" sz="2400" dirty="0">
              <a:latin typeface="Century Gothic" panose="020B0502020202020204" charset="0"/>
            </a:endParaRPr>
          </a:p>
          <a:p>
            <a:pPr marL="0" indent="0">
              <a:buNone/>
            </a:pPr>
            <a:endParaRPr lang="ru-RU" sz="2400" dirty="0">
              <a:latin typeface="Century Gothic" panose="020B050202020202020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97495" y="3760470"/>
            <a:ext cx="4092575" cy="219837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1650" y="973455"/>
            <a:ext cx="11156315" cy="706755"/>
          </a:xfrm>
        </p:spPr>
        <p:txBody>
          <a:bodyPr/>
          <a:p>
            <a:pPr algn="ctr"/>
            <a:r>
              <a:rPr lang="en-US" altLang="en-US"/>
              <a:t>Цветовые палитры и их значение в UI-дизайне</a:t>
            </a:r>
            <a:endParaRPr lang="en-US" altLang="en-US"/>
          </a:p>
        </p:txBody>
      </p:sp>
      <p:graphicFrame>
        <p:nvGraphicFramePr>
          <p:cNvPr id="4" name="Content Placeholder 3"/>
          <p:cNvGraphicFramePr/>
          <p:nvPr>
            <p:ph idx="1"/>
            <p:custDataLst>
              <p:tags r:id="rId1"/>
            </p:custDataLst>
          </p:nvPr>
        </p:nvGraphicFramePr>
        <p:xfrm>
          <a:off x="0" y="2343150"/>
          <a:ext cx="12051030" cy="60921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17010"/>
                <a:gridCol w="4017010"/>
                <a:gridCol w="4017010"/>
              </a:tblGrid>
              <a:tr h="229552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2400" b="0">
                          <a:solidFill>
                            <a:schemeClr val="tx1"/>
                          </a:solidFill>
                        </a:rPr>
                        <a:t>Монохромные палитры создают гармоничный и спокойный визуал, легко воспринимаемый глазом.</a:t>
                      </a:r>
                      <a:endParaRPr lang="en-US" altLang="en-US" sz="24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2400" b="0">
                          <a:solidFill>
                            <a:schemeClr val="tx1"/>
                          </a:solidFill>
                          <a:sym typeface="+mn-ea"/>
                        </a:rPr>
                        <a:t>Комплементарные комбинации акцентируют внимание, обеспечивая высокий контраст и динамичность дизайна.</a:t>
                      </a:r>
                      <a:endParaRPr lang="en-US" altLang="en-US" sz="24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</a:tr>
              <a:tr h="2286000">
                <a:tc>
                  <a:txBody>
                    <a:bodyPr/>
                    <a:p>
                      <a:pPr algn="ctr">
                        <a:buNone/>
                      </a:pP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2400">
                          <a:solidFill>
                            <a:schemeClr val="tx1"/>
                          </a:solidFill>
                        </a:rPr>
                        <a:t>Аналогичные схемы применяют близкие цвета для плавных переходов и уютной атмосферы в интерфейсе</a:t>
                      </a:r>
                      <a:endParaRPr lang="en-US" altLang="en-US" sz="24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1154430">
                <a:tc>
                  <a:txBody>
                    <a:bodyPr/>
                    <a:p>
                      <a:pPr>
                        <a:buNone/>
                      </a:pP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 altLang="en-US" sz="24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33" name="Рисунок 32" descr="Изображение выглядит как снимок экрана&#10;&#10;Содержимое, созданное искусственным интеллектом, может быть неверным.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3" r="1373"/>
          <a:stretch>
            <a:fillRect/>
          </a:stretch>
        </p:blipFill>
        <p:spPr>
          <a:xfrm>
            <a:off x="8235950" y="5598795"/>
            <a:ext cx="3812540" cy="1259205"/>
          </a:xfrm>
          <a:prstGeom prst="rect">
            <a:avLst/>
          </a:prstGeom>
          <a:effectLst>
            <a:softEdge rad="0"/>
          </a:effectLst>
        </p:spPr>
      </p:pic>
      <p:pic>
        <p:nvPicPr>
          <p:cNvPr id="37" name="Рисунок 36" descr="Изображение выглядит как снимок экрана, Красочность, искусство&#10;&#10;Содержимое, созданное искусственным интеллектом, может быть неверным.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491" y="5621684"/>
            <a:ext cx="3691679" cy="1096445"/>
          </a:xfrm>
          <a:prstGeom prst="rect">
            <a:avLst/>
          </a:prstGeom>
        </p:spPr>
      </p:pic>
      <p:pic>
        <p:nvPicPr>
          <p:cNvPr id="7" name="Picture 6"/>
          <p:cNvPicPr/>
          <p:nvPr/>
        </p:nvPicPr>
        <p:blipFill>
          <a:blip r:embed="rId4"/>
          <a:srcRect l="9624" r="29581" b="33752"/>
          <a:stretch>
            <a:fillRect/>
          </a:stretch>
        </p:blipFill>
        <p:spPr>
          <a:xfrm>
            <a:off x="4446905" y="2661285"/>
            <a:ext cx="3265170" cy="1773555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TABLE_ENDDRAG_ORIGIN_RECT" val="948*346"/>
  <p:tag name="TABLE_ENDDRAG_RECT" val="11*181*948*346"/>
</p:tagLst>
</file>

<file path=ppt/tags/tag2.xml><?xml version="1.0" encoding="utf-8"?>
<p:tagLst xmlns:p="http://schemas.openxmlformats.org/presentationml/2006/main">
  <p:tag name="TABLE_ENDDRAG_ORIGIN_RECT" val="638*304"/>
  <p:tag name="TABLE_ENDDRAG_RECT" val="9*221*638*304"/>
</p:tagLst>
</file>

<file path=ppt/tags/tag3.xml><?xml version="1.0" encoding="utf-8"?>
<p:tagLst xmlns:p="http://schemas.openxmlformats.org/presentationml/2006/main">
  <p:tag name="TABLE_ENDDRAG_ORIGIN_RECT" val="493*336"/>
  <p:tag name="TABLE_ENDDRAG_RECT" val="10*185*493*336"/>
</p:tagLst>
</file>

<file path=ppt/tags/tag4.xml><?xml version="1.0" encoding="utf-8"?>
<p:tagLst xmlns:p="http://schemas.openxmlformats.org/presentationml/2006/main">
  <p:tag name="TABLE_ENDDRAG_ORIGIN_RECT" val="948*479"/>
  <p:tag name="TABLE_ENDDRAG_RECT" val="0*172*948*479"/>
</p:tagLst>
</file>

<file path=ppt/tags/tag5.xml><?xml version="1.0" encoding="utf-8"?>
<p:tagLst xmlns:p="http://schemas.openxmlformats.org/presentationml/2006/main">
  <p:tag name="TABLE_ENDDRAG_ORIGIN_RECT" val="575*338"/>
  <p:tag name="TABLE_ENDDRAG_RECT" val="9*185*575*338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Совет директоров">
  <a:themeElements>
    <a:clrScheme name="Совет директоров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Совет директоров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овет директоров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>
            <a:fillRect/>
          </a:stretch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0</TotalTime>
  <Words>3172</Words>
  <Application>WPS Presentation</Application>
  <PresentationFormat>Широкоэкранный</PresentationFormat>
  <Paragraphs>94</Paragraphs>
  <Slides>11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31" baseType="lpstr">
      <vt:lpstr>Arial</vt:lpstr>
      <vt:lpstr>SimSun</vt:lpstr>
      <vt:lpstr>Wingdings</vt:lpstr>
      <vt:lpstr>Wingdings 3</vt:lpstr>
      <vt:lpstr>Arial</vt:lpstr>
      <vt:lpstr>Times New Roman</vt:lpstr>
      <vt:lpstr>Century Gothic</vt:lpstr>
      <vt:lpstr>Microsoft YaHei</vt:lpstr>
      <vt:lpstr>Arial Unicode MS</vt:lpstr>
      <vt:lpstr>Calibri</vt:lpstr>
      <vt:lpstr>sans-serif</vt:lpstr>
      <vt:lpstr>Segoe Print</vt:lpstr>
      <vt:lpstr>Aptos</vt:lpstr>
      <vt:lpstr>Segoe UI</vt:lpstr>
      <vt:lpstr>Bahnschrift</vt:lpstr>
      <vt:lpstr>Bahnschrift Condensed</vt:lpstr>
      <vt:lpstr>Candara Light</vt:lpstr>
      <vt:lpstr>Candara</vt:lpstr>
      <vt:lpstr>Book Antiqua</vt:lpstr>
      <vt:lpstr>Совет директоров</vt:lpstr>
      <vt:lpstr>Федеральное агентство морского и речного транспорта Федеральное государственное бюджетное образовательное учреждение высшего образования «ГОСУДАРСТВЕННЫЙ МОРСКОЙ УНИВЕРСИТЕТ  ИМЕНИ АДМИРАЛА Ф.Ф. УШАКОВА»  Транспортный колледж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Федеральное агентство морского и речного транспорта Федеральное государственное бюджетное образовательное учреждение высшего образования «ГОСУДАРСТВЕННЫЙ МОРСКОЙ УНИВЕРСИТЕТ  ИМЕНИ АДМИРАЛА Ф.Ф. УШАКОВА»  Транспортный колледж</dc:title>
  <dc:creator>User</dc:creator>
  <cp:lastModifiedBy>Диана Мартирось�</cp:lastModifiedBy>
  <cp:revision>6</cp:revision>
  <dcterms:created xsi:type="dcterms:W3CDTF">2025-11-06T18:49:00Z</dcterms:created>
  <dcterms:modified xsi:type="dcterms:W3CDTF">2025-11-07T21:18:33Z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3C3B49B28031458597F584ADEE5DA538_12</vt:lpwstr>
  </property>
  <property fmtid="{D5CDD505-2E9C-101B-9397-08002B2CF9AE}" pid="3" name="KSOProductBuildVer">
    <vt:lpwstr>1033-12.2.0.22549</vt:lpwstr>
  </property>
</Properties>
</file>